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9" r:id="rId4"/>
    <p:sldId id="270" r:id="rId5"/>
    <p:sldId id="261" r:id="rId6"/>
    <p:sldId id="259" r:id="rId7"/>
    <p:sldId id="276" r:id="rId8"/>
    <p:sldId id="260" r:id="rId9"/>
    <p:sldId id="272" r:id="rId10"/>
    <p:sldId id="271" r:id="rId11"/>
    <p:sldId id="262" r:id="rId12"/>
    <p:sldId id="273" r:id="rId13"/>
    <p:sldId id="275" r:id="rId14"/>
    <p:sldId id="264" r:id="rId15"/>
    <p:sldId id="26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05" autoAdjust="0"/>
    <p:restoredTop sz="93443" autoAdjust="0"/>
  </p:normalViewPr>
  <p:slideViewPr>
    <p:cSldViewPr snapToGrid="0">
      <p:cViewPr varScale="1">
        <p:scale>
          <a:sx n="87" d="100"/>
          <a:sy n="87" d="100"/>
        </p:scale>
        <p:origin x="384" y="192"/>
      </p:cViewPr>
      <p:guideLst/>
    </p:cSldViewPr>
  </p:slideViewPr>
  <p:outlineViewPr>
    <p:cViewPr>
      <p:scale>
        <a:sx n="33" d="100"/>
        <a:sy n="33" d="100"/>
      </p:scale>
      <p:origin x="0" y="-496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38F3E2-BDB7-471F-8B69-78AEEDAA8C89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1A1884-F161-4C26-A15E-0CA0722E0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7039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1A1884-F161-4C26-A15E-0CA0722E0C5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83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651F32-A390-9ACA-D70C-D28BF1E061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9E8971A-6CB4-6D02-8328-B0F27561D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54AD54-A30A-85A5-A122-DD7018824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80431C-B134-2EC9-F140-4CB33FEBB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D1027D-C08B-A322-95D3-97AE304EF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4450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C3FA43-73CE-2C30-9B26-CFC865AD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DE39042-D9FA-0B22-D414-EA95B0204E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13897A-C6EA-0162-EEA7-B3D8237E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59CD4C-919B-3497-8AAF-88D8ACA55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1A5960-FEC7-2EC3-6790-13C985BF2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22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CF21401-00C8-C690-76B3-66BB79DD94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C3FB83-1FCB-0D2F-7EBC-F6C9B9F446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DFEEA2-87D2-F0AB-CFBF-D6BA621DA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DBFD34-57C7-52E6-395A-0ED20CA23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6D9117-5688-1181-F5A0-4D007B71A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72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2677E0-09B4-9EA9-3ADE-ABBD21275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9F542D-2709-06DE-5B31-4EF93C72E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5B623A-A8B1-BA23-FE67-8CC5E765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761237-B9DE-F475-DAAA-2C4CFC2D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893222-A280-8424-B9C7-134C1FD65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626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F13A70-F7E7-9EF6-1340-A3937D4A4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BE53F8-79BD-35C5-7917-2FBE4E0A5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1EE924-CCA3-D937-36BE-887FE30F0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5D3DF1-CA6F-001C-9158-5E4B339DC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DA3BBD-4DE3-CEDB-C3EB-00D14893D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076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309470-0BF4-D929-EC97-9F11E44DE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3215F4-82F7-A0CA-E7F7-D01CEDF2AD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60DDA97-D8C6-31DB-3909-99C4EAFF9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6A3341-4E4B-8071-0CCA-9F485FF51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F195D4-4FD6-09F2-7EC0-BA3EA2E35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B29A9D-AA62-F246-26CF-38B635C12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4750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1B51FA-9ABA-B5B7-CEB8-7EC166626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6E6265-B559-2EBE-EE89-A327E4C59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A76B48-3489-0044-D552-76E5C0D86A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51310FA-8A24-9516-7319-A9BAC19C32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61FAED6-BF22-6C44-2E28-721C07824C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C0353DF-C404-5093-2A3A-2D30DC224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433651A-12A4-D0D5-EC0A-A38AACBA1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CB46B4A-5444-0ED6-ED2F-B9BAEF815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038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A71B93-FE48-58A4-5A30-0D4BE440F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D517D2D-0C81-E567-00A0-35B4EBAB2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2C4C04C-3832-6A83-2AF1-C49F15BFB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5CE9375-8910-7749-AFDE-0DB4F504A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14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939EF72-0C7B-3B2A-88A3-838A18B8A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E03D3FC-7192-5D1A-8582-EB2307C6C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7E11B73-8CFA-29B5-FB3B-C36734A8A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434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4A6626-7094-79EE-5B73-38A0DF03D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994360-8AE9-5578-CA6C-2D894C3F7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285A65E-26F1-ABB4-6360-550797FDD0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C57804-707F-3E6C-9B77-80387EFA5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B2B806-5182-F407-F9CE-2D7F15DE8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7D5B40-C957-B1CA-6356-3DEDB96A5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905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9114DD-2F9C-E24B-EC11-33A1976E5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A5E8853-112D-F08E-EC1F-42264A768C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C1B81A9-F828-CB28-17FB-3AF3BD1DFB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9EE54F-6CB9-FD95-A054-EEA83CBFB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69CA15-BC0A-7609-D779-55C776CE7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CE86DEC-CC13-2EBC-7352-9EB657A32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992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C7D641E-EA6C-997A-E3F9-F9C4BDC88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2EC639-EC3E-136C-CBA3-63BD0E54F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3C1FB6-55CC-DF61-BF37-69398898F0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04696B-C6A4-47A1-B216-3CADFA126D33}" type="datetimeFigureOut">
              <a:rPr lang="zh-CN" altLang="en-US" smtClean="0"/>
              <a:t>2024/4/19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2C2D6C-FE86-57C3-CCDC-3C5084C938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1BB66A-7E2C-C7A4-6848-FDFA6F3422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104FB-339E-49B8-B6AB-D839E8A8D8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2106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56">
            <a:extLst>
              <a:ext uri="{FF2B5EF4-FFF2-40B4-BE49-F238E27FC236}">
                <a16:creationId xmlns:a16="http://schemas.microsoft.com/office/drawing/2014/main" id="{347D6575-0B06-40B2-9D0F-298202F6B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Arc 58">
            <a:extLst>
              <a:ext uri="{FF2B5EF4-FFF2-40B4-BE49-F238E27FC236}">
                <a16:creationId xmlns:a16="http://schemas.microsoft.com/office/drawing/2014/main" id="{E2B33195-5BCA-4BB7-A82D-673952268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604789">
            <a:off x="675639" y="775849"/>
            <a:ext cx="2987899" cy="2987899"/>
          </a:xfrm>
          <a:prstGeom prst="arc">
            <a:avLst>
              <a:gd name="adj1" fmla="val 14455503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F4FAFDE-8896-7A71-E072-6A32A34BB2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818" y="1370171"/>
            <a:ext cx="5085580" cy="2387600"/>
          </a:xfrm>
        </p:spPr>
        <p:txBody>
          <a:bodyPr>
            <a:normAutofit/>
          </a:bodyPr>
          <a:lstStyle/>
          <a:p>
            <a:pPr algn="l"/>
            <a:r>
              <a:rPr lang="en-US" altLang="zh-CN" sz="51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Mars Len</a:t>
            </a:r>
            <a:endParaRPr lang="zh-CN" altLang="en-US" sz="5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4C6D97B-16E4-882A-0E77-2875CE0B9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2818" y="3849845"/>
            <a:ext cx="5085580" cy="1881751"/>
          </a:xfrm>
        </p:spPr>
        <p:txBody>
          <a:bodyPr>
            <a:norm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iOS app of exploring NASA's Mars missions.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Oval 60">
            <a:extLst>
              <a:ext uri="{FF2B5EF4-FFF2-40B4-BE49-F238E27FC236}">
                <a16:creationId xmlns:a16="http://schemas.microsoft.com/office/drawing/2014/main" id="{CF8AD9F3-9AF6-494F-83A3-2F6775639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9802" y="832686"/>
            <a:ext cx="1104943" cy="107496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 descr="夜晚的星空&#10;&#10;低可信度描述已自动生成">
            <a:extLst>
              <a:ext uri="{FF2B5EF4-FFF2-40B4-BE49-F238E27FC236}">
                <a16:creationId xmlns:a16="http://schemas.microsoft.com/office/drawing/2014/main" id="{86E84B42-1F8F-1050-CD97-7C72EB47B9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26" r="36323" b="-2"/>
          <a:stretch/>
        </p:blipFill>
        <p:spPr>
          <a:xfrm>
            <a:off x="6520859" y="795510"/>
            <a:ext cx="5137520" cy="5137520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0DA5DB8B-7E5C-4ABC-8069-A9A8806F3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2154" y="4925384"/>
            <a:ext cx="876704" cy="876704"/>
          </a:xfrm>
          <a:prstGeom prst="rect">
            <a:avLst/>
          </a:prstGeom>
          <a:noFill/>
          <a:ln w="127000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2386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5278130-DFE0-457B-8698-88DF69019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99531B-1681-4D6E-BECB-18325B33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24BB2CD-6033-417F-AC1C-19D1816B6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A6C050B-61F8-AD30-F752-35CBF9AFE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0674" y="540167"/>
            <a:ext cx="4769893" cy="2135867"/>
          </a:xfrm>
        </p:spPr>
        <p:txBody>
          <a:bodyPr anchor="b">
            <a:normAutofit/>
          </a:bodyPr>
          <a:lstStyle/>
          <a:p>
            <a:r>
              <a:rPr lang="en-001" sz="4800" b="1"/>
              <a:t>Features – Milestone3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E264199-3E50-4B88-85D8-BB63D0AC7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9426" y="706068"/>
            <a:ext cx="2770222" cy="658897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9E3E9B-67BA-9FB1-1AFC-F736BA9E1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89" y="1243372"/>
            <a:ext cx="2302623" cy="4899202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8B9C3EB9-F9BE-462B-A1DE-DE39CE031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876215" y="5486398"/>
            <a:ext cx="2770205" cy="658897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5A9462-AD77-EB16-47C0-2D4E22F36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7831" y="681186"/>
            <a:ext cx="2326973" cy="4924812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0C143D-C64B-909C-9CFB-38218424F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0674" y="2880452"/>
            <a:ext cx="4769893" cy="3095445"/>
          </a:xfrm>
        </p:spPr>
        <p:txBody>
          <a:bodyPr anchor="t">
            <a:normAutofit/>
          </a:bodyPr>
          <a:lstStyle/>
          <a:p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Retrieve data using JSON</a:t>
            </a:r>
          </a:p>
          <a:p>
            <a:pPr lvl="1"/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Load data from API and display image</a:t>
            </a:r>
          </a:p>
          <a:p>
            <a:endParaRPr lang="en-US" altLang="zh-C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  <a:p>
            <a:pPr lvl="1"/>
            <a:endParaRPr lang="en-US" altLang="zh-C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5443840-A796-4C43-8DC1-1B738EFEC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5193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2961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BC95698-2E32-2B9F-55EA-583308839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b="1" dirty="0"/>
              <a:t>Version Comparison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9E78B38-33D5-19CC-A732-561F4E7C1E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7493038"/>
              </p:ext>
            </p:extLst>
          </p:nvPr>
        </p:nvGraphicFramePr>
        <p:xfrm>
          <a:off x="838200" y="1825625"/>
          <a:ext cx="10515597" cy="3662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24314">
                  <a:extLst>
                    <a:ext uri="{9D8B030D-6E8A-4147-A177-3AD203B41FA5}">
                      <a16:colId xmlns:a16="http://schemas.microsoft.com/office/drawing/2014/main" val="4278110305"/>
                    </a:ext>
                  </a:extLst>
                </a:gridCol>
                <a:gridCol w="3178629">
                  <a:extLst>
                    <a:ext uri="{9D8B030D-6E8A-4147-A177-3AD203B41FA5}">
                      <a16:colId xmlns:a16="http://schemas.microsoft.com/office/drawing/2014/main" val="1077432328"/>
                    </a:ext>
                  </a:extLst>
                </a:gridCol>
                <a:gridCol w="5112654">
                  <a:extLst>
                    <a:ext uri="{9D8B030D-6E8A-4147-A177-3AD203B41FA5}">
                      <a16:colId xmlns:a16="http://schemas.microsoft.com/office/drawing/2014/main" val="15464283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00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001" dirty="0"/>
                        <a:t>Version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001" dirty="0"/>
                        <a:t>Version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0649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001" sz="2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001" sz="2400" dirty="0"/>
                        <a:t>Storyboard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001" sz="2400" dirty="0"/>
                        <a:t>SwiftUI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5396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001" sz="2400" dirty="0"/>
                        <a:t>Call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001" sz="24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001" sz="24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595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001" sz="2400" dirty="0"/>
                        <a:t>Login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001" sz="24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001" sz="24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894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kern="1200" dirty="0">
                          <a:solidFill>
                            <a:schemeClr val="dk1"/>
                          </a:solidFill>
                          <a:effectLst/>
                        </a:rPr>
                        <a:t>User Interface</a:t>
                      </a:r>
                      <a:endParaRPr lang="en-001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001" sz="2400" dirty="0"/>
                        <a:t>List View</a:t>
                      </a:r>
                    </a:p>
                    <a:p>
                      <a:r>
                        <a:rPr lang="en-US" sz="2400" dirty="0" err="1"/>
                        <a:t>UIPicker</a:t>
                      </a:r>
                      <a:r>
                        <a:rPr lang="en-US" sz="2400" dirty="0"/>
                        <a:t> View</a:t>
                      </a:r>
                      <a:endParaRPr lang="en-001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001" sz="2400" dirty="0"/>
                        <a:t>Custom image slider with </a:t>
                      </a:r>
                      <a:r>
                        <a:rPr lang="en-US" sz="2400" kern="1200" dirty="0" err="1">
                          <a:solidFill>
                            <a:schemeClr val="dk1"/>
                          </a:solidFill>
                          <a:effectLst/>
                        </a:rPr>
                        <a:t>DragGesture</a:t>
                      </a:r>
                      <a:endParaRPr lang="en-001" sz="24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001" sz="2400" dirty="0"/>
                        <a:t>Custom tab with </a:t>
                      </a:r>
                      <a:r>
                        <a:rPr lang="en-US" sz="2400" kern="1200" dirty="0" err="1">
                          <a:solidFill>
                            <a:schemeClr val="dk1"/>
                          </a:solidFill>
                          <a:effectLst/>
                        </a:rPr>
                        <a:t>onTapGesture</a:t>
                      </a:r>
                      <a:endParaRPr lang="en-US" sz="2400" kern="1200" dirty="0">
                        <a:solidFill>
                          <a:schemeClr val="dk1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 err="1">
                          <a:solidFill>
                            <a:schemeClr val="dk1"/>
                          </a:solidFill>
                          <a:effectLst/>
                        </a:rPr>
                        <a:t>SceneKit</a:t>
                      </a:r>
                      <a:r>
                        <a:rPr lang="en-US" sz="2400" kern="1200" dirty="0">
                          <a:solidFill>
                            <a:schemeClr val="dk1"/>
                          </a:solidFill>
                          <a:effectLst/>
                        </a:rPr>
                        <a:t> for 3D model</a:t>
                      </a:r>
                    </a:p>
                    <a:p>
                      <a:endParaRPr lang="en-001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245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726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C95698-2E32-2B9F-55EA-583308839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662782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Version Comparison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69C2ED-092C-207E-8246-BAC5E564B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1037"/>
            <a:ext cx="10515600" cy="5658158"/>
          </a:xfrm>
        </p:spPr>
        <p:txBody>
          <a:bodyPr/>
          <a:lstStyle/>
          <a:p>
            <a:r>
              <a:rPr lang="en-001" dirty="0"/>
              <a:t>Version 1:</a:t>
            </a:r>
          </a:p>
          <a:p>
            <a:endParaRPr lang="en-001" dirty="0"/>
          </a:p>
          <a:p>
            <a:endParaRPr lang="en-001" dirty="0"/>
          </a:p>
          <a:p>
            <a:endParaRPr lang="en-001" dirty="0"/>
          </a:p>
          <a:p>
            <a:endParaRPr lang="en-001" dirty="0"/>
          </a:p>
          <a:p>
            <a:endParaRPr lang="en-001" dirty="0"/>
          </a:p>
          <a:p>
            <a:pPr marL="0" indent="0">
              <a:buNone/>
            </a:pPr>
            <a:endParaRPr lang="en-001" dirty="0"/>
          </a:p>
          <a:p>
            <a:r>
              <a:rPr lang="en-001" dirty="0"/>
              <a:t>Version2:</a:t>
            </a:r>
          </a:p>
        </p:txBody>
      </p:sp>
      <p:pic>
        <p:nvPicPr>
          <p:cNvPr id="5" name="Picture 4" descr="图形用户界面, 应用程序&#10;&#10;描述已自动生成">
            <a:extLst>
              <a:ext uri="{FF2B5EF4-FFF2-40B4-BE49-F238E27FC236}">
                <a16:creationId xmlns:a16="http://schemas.microsoft.com/office/drawing/2014/main" id="{4C302F5A-A2C2-7D1A-656A-27D6182C31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56411" y="681036"/>
            <a:ext cx="1429394" cy="2993497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4538146E-F37F-A834-D995-05565618B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43074" y="681036"/>
            <a:ext cx="1444361" cy="2993497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AD4FD91B-43CA-C2AC-9918-83DFD3DBA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681036"/>
            <a:ext cx="1436879" cy="2993497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95F3C8-E3C0-F169-84AE-FD39BE0A8D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6411" y="3864502"/>
            <a:ext cx="1436494" cy="29934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3E0197-45BE-2069-07F0-EE2FB9CE66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7170" y="3846246"/>
            <a:ext cx="1425709" cy="29934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CB0D46-8447-AC7D-9A2A-5707F026CE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43074" y="3864501"/>
            <a:ext cx="1472631" cy="307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1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Exclamation mark on a yellow background">
            <a:extLst>
              <a:ext uri="{FF2B5EF4-FFF2-40B4-BE49-F238E27FC236}">
                <a16:creationId xmlns:a16="http://schemas.microsoft.com/office/drawing/2014/main" id="{6A462A17-6FB6-8C63-C683-E7C9939C5B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908" r="16991"/>
          <a:stretch/>
        </p:blipFill>
        <p:spPr>
          <a:xfrm>
            <a:off x="-7366" y="10"/>
            <a:ext cx="4855591" cy="6857990"/>
          </a:xfrm>
          <a:custGeom>
            <a:avLst/>
            <a:gdLst/>
            <a:ahLst/>
            <a:cxnLst/>
            <a:rect l="l" t="t" r="r" b="b"/>
            <a:pathLst>
              <a:path w="4636517" h="6858000">
                <a:moveTo>
                  <a:pt x="0" y="0"/>
                </a:moveTo>
                <a:lnTo>
                  <a:pt x="4636517" y="0"/>
                </a:lnTo>
                <a:lnTo>
                  <a:pt x="463651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EC23DC3-2FDB-7597-2680-3253BE36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7048" y="407987"/>
            <a:ext cx="5721484" cy="1325563"/>
          </a:xfrm>
        </p:spPr>
        <p:txBody>
          <a:bodyPr>
            <a:normAutofit/>
          </a:bodyPr>
          <a:lstStyle/>
          <a:p>
            <a:r>
              <a:rPr lang="en-US" b="1" dirty="0"/>
              <a:t>Challenges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620C3D-1D07-D65A-A716-D9441E9D0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7048" y="1868487"/>
            <a:ext cx="5721484" cy="4351338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NASA API has been updated.</a:t>
            </a:r>
          </a:p>
          <a:p>
            <a:pPr lvl="1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Opportunity and Spirit image cannot load.</a:t>
            </a:r>
          </a:p>
          <a:p>
            <a:pPr marL="457200" lvl="1" indent="0">
              <a:buNone/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  <a:p>
            <a:pPr marL="457200" lvl="1" indent="0">
              <a:buNone/>
            </a:pPr>
            <a:endParaRPr lang="en-US" altLang="zh-CN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442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7854"/>
            <a:ext cx="12192000" cy="6865854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9C54619-CEBE-1AC2-F0AE-7D0669AAA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1" y="601744"/>
            <a:ext cx="6781800" cy="1338696"/>
          </a:xfrm>
        </p:spPr>
        <p:txBody>
          <a:bodyPr>
            <a:normAutofit/>
          </a:bodyPr>
          <a:lstStyle/>
          <a:p>
            <a:r>
              <a:rPr lang="en-US" b="1" dirty="0"/>
              <a:t>Conclusion</a:t>
            </a:r>
            <a:endParaRPr lang="en-001" b="1" dirty="0"/>
          </a:p>
        </p:txBody>
      </p:sp>
      <p:pic>
        <p:nvPicPr>
          <p:cNvPr id="35" name="Picture 34" descr="Person watching empty phone">
            <a:extLst>
              <a:ext uri="{FF2B5EF4-FFF2-40B4-BE49-F238E27FC236}">
                <a16:creationId xmlns:a16="http://schemas.microsoft.com/office/drawing/2014/main" id="{3E332A73-758D-4F2A-5C05-5C48B8C626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307" r="16147" b="-1"/>
          <a:stretch/>
        </p:blipFill>
        <p:spPr>
          <a:xfrm>
            <a:off x="20" y="13262"/>
            <a:ext cx="375473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29CD31-F6EA-805F-A049-9DF1BC34D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1" y="2201958"/>
            <a:ext cx="6781800" cy="3900730"/>
          </a:xfrm>
        </p:spPr>
        <p:txBody>
          <a:bodyPr anchor="t">
            <a:normAutofit/>
          </a:bodyPr>
          <a:lstStyle/>
          <a:p>
            <a:r>
              <a:rPr lang="en-CA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Redesign the app using </a:t>
            </a:r>
            <a:r>
              <a:rPr lang="en-CA" altLang="zh-CN" sz="2000" dirty="0" err="1">
                <a:latin typeface="Arial" panose="020B0604020202020204" pitchFamily="34" charset="0"/>
                <a:cs typeface="Arial" panose="020B0604020202020204" pitchFamily="34" charset="0"/>
              </a:rPr>
              <a:t>SwiftUI</a:t>
            </a:r>
            <a:endParaRPr lang="en-CA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Implement sign up, login features using Firebase</a:t>
            </a:r>
          </a:p>
          <a:p>
            <a:r>
              <a:rPr lang="en-CA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Implement upload image</a:t>
            </a:r>
          </a:p>
          <a:p>
            <a:r>
              <a:rPr lang="en-CA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Call API data</a:t>
            </a:r>
          </a:p>
          <a:p>
            <a:r>
              <a:rPr lang="en-CA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Challenges: Fail to load some image due to the change of the API</a:t>
            </a:r>
          </a:p>
          <a:p>
            <a:endParaRPr lang="en-CA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Upload to App Store</a:t>
            </a:r>
          </a:p>
          <a:p>
            <a:pPr marL="0" indent="0">
              <a:buNone/>
            </a:pPr>
            <a:endParaRPr lang="en-CA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199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3A5ED3-BF0B-49F4-2BC5-40DAEE733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CF597F8-76AA-44FA-8E6A-06223B66C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6E12753-0A63-43EE-B28A-C989D033E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26FA385-76DA-40E9-9257-AA3E07FF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62D75CA-F374-4878-8106-3EA5E970D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38667A5-74E3-4EFD-8C45-F48F4742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1512EE2-F4CC-4E18-9CDA-B92C1112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99E503B-9B4D-4EE3-A50F-15AC374F6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832F3179-0CD5-40C8-9939-D8355006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Content Placeholder 4" descr="Person watching empty phone">
            <a:extLst>
              <a:ext uri="{FF2B5EF4-FFF2-40B4-BE49-F238E27FC236}">
                <a16:creationId xmlns:a16="http://schemas.microsoft.com/office/drawing/2014/main" id="{4BDBC34C-CA91-F7D5-1F1B-EF79CF3333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l="35813" r="4653" b="-1"/>
          <a:stretch/>
        </p:blipFill>
        <p:spPr>
          <a:xfrm>
            <a:off x="3446476" y="29548"/>
            <a:ext cx="5363665" cy="601384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BAA934B-6C12-F9E1-D632-F74BA6EF8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8173" y="630936"/>
            <a:ext cx="7315200" cy="270201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zh-CN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79338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1" name="Rectangle 1050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53" name="Arc 1052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1FE42C7-0711-6A8A-92BD-164D7117C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652" y="18255"/>
            <a:ext cx="10454148" cy="1325563"/>
          </a:xfrm>
        </p:spPr>
        <p:txBody>
          <a:bodyPr>
            <a:normAutofit/>
          </a:bodyPr>
          <a:lstStyle/>
          <a:p>
            <a:r>
              <a:rPr lang="en-CA" altLang="zh-CN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5" name="Freeform: Shape 1054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8186CF-2417-9848-BD28-13A69398A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652" y="1362073"/>
            <a:ext cx="10454148" cy="4814890"/>
          </a:xfrm>
        </p:spPr>
        <p:txBody>
          <a:bodyPr>
            <a:normAutofit/>
          </a:bodyPr>
          <a:lstStyle/>
          <a:p>
            <a:r>
              <a:rPr lang="en-001" sz="2400" b="1" dirty="0"/>
              <a:t>Proposal – Milestone1</a:t>
            </a:r>
          </a:p>
          <a:p>
            <a:r>
              <a:rPr lang="en-001" sz="2400" b="1" dirty="0"/>
              <a:t>Prototype – Milestone2</a:t>
            </a:r>
          </a:p>
          <a:p>
            <a:r>
              <a:rPr lang="en-001" sz="2400" b="1" dirty="0"/>
              <a:t>Features – Milestone3</a:t>
            </a:r>
          </a:p>
          <a:p>
            <a:pPr lvl="1"/>
            <a:r>
              <a:rPr lang="en-001" sz="2400" b="1" dirty="0"/>
              <a:t>Authentication</a:t>
            </a:r>
          </a:p>
          <a:p>
            <a:pPr lvl="1"/>
            <a:r>
              <a:rPr lang="en-001" sz="2400" b="1" dirty="0"/>
              <a:t>Realtime Database</a:t>
            </a:r>
          </a:p>
          <a:p>
            <a:pPr lvl="1"/>
            <a:r>
              <a:rPr lang="en-US" sz="2400" b="1" dirty="0"/>
              <a:t>Retrieve Data from API</a:t>
            </a:r>
          </a:p>
          <a:p>
            <a:pPr lvl="1"/>
            <a:r>
              <a:rPr lang="en-US" b="1" dirty="0"/>
              <a:t>Version Comparison</a:t>
            </a:r>
          </a:p>
          <a:p>
            <a:pPr lvl="1"/>
            <a:r>
              <a:rPr lang="en-US" b="1" dirty="0"/>
              <a:t>Challenges</a:t>
            </a:r>
          </a:p>
          <a:p>
            <a:r>
              <a:rPr lang="en-US" sz="2400" b="1" dirty="0"/>
              <a:t>Upload App Store – Milestone4</a:t>
            </a:r>
          </a:p>
          <a:p>
            <a:r>
              <a:rPr lang="en-US" sz="2400" b="1" dirty="0"/>
              <a:t>Conclusion</a:t>
            </a:r>
            <a:endParaRPr lang="en-001" sz="2400" b="1" dirty="0"/>
          </a:p>
          <a:p>
            <a:pPr marL="0" indent="0">
              <a:buNone/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147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425AC2-712D-D008-3FD0-A5CCFF19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en-001" sz="3400" b="1" dirty="0"/>
              <a:t>Proposal – Milestone1</a:t>
            </a:r>
            <a:endParaRPr lang="en-001" sz="3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F981-E924-4556-5A1A-2F6C8E4A8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>
            <a:normAutofit/>
          </a:bodyPr>
          <a:lstStyle/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Customer Segments</a:t>
            </a:r>
          </a:p>
          <a:p>
            <a:r>
              <a:rPr lang="en-US" altLang="zh-CN" sz="1800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r>
              <a:rPr lang="en-US" altLang="zh-CN" sz="1800" b="1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800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Propositions</a:t>
            </a:r>
            <a:endParaRPr lang="en-001" altLang="zh-CN" sz="1800" i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Channels</a:t>
            </a:r>
          </a:p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Customer Relationships</a:t>
            </a:r>
          </a:p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Revenue Streams</a:t>
            </a:r>
          </a:p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Key Resources</a:t>
            </a:r>
          </a:p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Key Partnerships</a:t>
            </a:r>
          </a:p>
        </p:txBody>
      </p:sp>
      <p:pic>
        <p:nvPicPr>
          <p:cNvPr id="5" name="Picture 4" descr="A satellite dish in the sky&#10;&#10;Description automatically generated">
            <a:extLst>
              <a:ext uri="{FF2B5EF4-FFF2-40B4-BE49-F238E27FC236}">
                <a16:creationId xmlns:a16="http://schemas.microsoft.com/office/drawing/2014/main" id="{0CA41178-9F0B-4711-6DE0-9B839B70A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816" y="1678510"/>
            <a:ext cx="6440424" cy="344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99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57" name="Arc 2056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7711553-4B82-BBE8-8343-ABEF8ADAD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001" sz="4400" b="1" dirty="0"/>
              <a:t>Prototype – Milestone2</a:t>
            </a:r>
          </a:p>
        </p:txBody>
      </p:sp>
      <p:sp>
        <p:nvSpPr>
          <p:cNvPr id="2059" name="Freeform: Shape 2058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0853A4-54DA-4552-FA5F-BF575791D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Design and prototype using Figma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464FA3-7B0F-9BE1-9462-96B86A0FF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325" y="2972935"/>
            <a:ext cx="6875604" cy="340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488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2F1B6B-6AEE-B144-0813-BF0E035A9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684" y="1562100"/>
            <a:ext cx="3795642" cy="37338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Upload App Store – Milestone4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4E23FA-0386-7FA3-EB10-BB7444BD0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733425"/>
            <a:ext cx="5135592" cy="5391150"/>
          </a:xfrm>
        </p:spPr>
        <p:txBody>
          <a:bodyPr anchor="ctr">
            <a:normAutofit/>
          </a:bodyPr>
          <a:lstStyle/>
          <a:p>
            <a:endParaRPr lang="en-US" altLang="zh-CN" sz="20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279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7" name="Rectangle 3096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099" name="Arc 3098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A6C050B-61F8-AD30-F752-35CBF9AFE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863284" cy="1325563"/>
          </a:xfrm>
        </p:spPr>
        <p:txBody>
          <a:bodyPr>
            <a:normAutofit/>
          </a:bodyPr>
          <a:lstStyle/>
          <a:p>
            <a:r>
              <a:rPr lang="en-001" sz="4400" b="1" dirty="0"/>
              <a:t>Features – Milestone3</a:t>
            </a:r>
          </a:p>
        </p:txBody>
      </p:sp>
      <p:sp>
        <p:nvSpPr>
          <p:cNvPr id="3101" name="Freeform: Shape 3100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0C143D-C64B-909C-9CFB-38218424F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Sign up &amp; Log in</a:t>
            </a:r>
          </a:p>
          <a:p>
            <a:pPr lvl="1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Firebase Authentication</a:t>
            </a:r>
          </a:p>
          <a:p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781E98-13F9-C793-8CA7-301B4EF4D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54" y="646940"/>
            <a:ext cx="1958304" cy="41925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30836D-51D3-6E43-F9BF-E9CB4A817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155" y="1984443"/>
            <a:ext cx="2194834" cy="460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558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5278130-DFE0-457B-8698-88DF69019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99531B-1681-4D6E-BECB-18325B33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24BB2CD-6033-417F-AC1C-19D1816B6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A6C050B-61F8-AD30-F752-35CBF9AFE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0674" y="540167"/>
            <a:ext cx="4769893" cy="2135867"/>
          </a:xfrm>
        </p:spPr>
        <p:txBody>
          <a:bodyPr anchor="b">
            <a:normAutofit/>
          </a:bodyPr>
          <a:lstStyle/>
          <a:p>
            <a:r>
              <a:rPr lang="en-001" sz="4800" b="1"/>
              <a:t>Features – Milestone3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E264199-3E50-4B88-85D8-BB63D0AC7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9426" y="706068"/>
            <a:ext cx="2770222" cy="658897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62464ED7-9369-5EA9-5F75-84A091831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36" y="1243372"/>
            <a:ext cx="2278129" cy="4899202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8B9C3EB9-F9BE-462B-A1DE-DE39CE031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876215" y="5486398"/>
            <a:ext cx="2770205" cy="658897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4" name="Picture 3" descr="A screenshot of a phone&#10;&#10;Description automatically generated">
            <a:extLst>
              <a:ext uri="{FF2B5EF4-FFF2-40B4-BE49-F238E27FC236}">
                <a16:creationId xmlns:a16="http://schemas.microsoft.com/office/drawing/2014/main" id="{AE9CC43D-2E10-E349-BC20-5FFF99DDD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143" y="681186"/>
            <a:ext cx="2302349" cy="4924812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0C143D-C64B-909C-9CFB-38218424F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0674" y="2880452"/>
            <a:ext cx="4769893" cy="3095445"/>
          </a:xfrm>
        </p:spPr>
        <p:txBody>
          <a:bodyPr anchor="t">
            <a:normAutofit/>
          </a:bodyPr>
          <a:lstStyle/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Load &amp; Update nickname</a:t>
            </a:r>
          </a:p>
          <a:p>
            <a:pPr lvl="1"/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Firebase Real-time Database</a:t>
            </a:r>
          </a:p>
          <a:p>
            <a:endParaRPr lang="en-US" altLang="zh-CN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Upload image</a:t>
            </a:r>
          </a:p>
          <a:p>
            <a:pPr lvl="1"/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Firebase Storage</a:t>
            </a:r>
          </a:p>
          <a:p>
            <a:pPr lvl="1"/>
            <a:endParaRPr lang="en-US" altLang="zh-CN" sz="1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5443840-A796-4C43-8DC1-1B738EFEC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5193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577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5" name="Rectangle 4134">
            <a:extLst>
              <a:ext uri="{FF2B5EF4-FFF2-40B4-BE49-F238E27FC236}">
                <a16:creationId xmlns:a16="http://schemas.microsoft.com/office/drawing/2014/main" id="{C5278130-DFE0-457B-8698-88DF69019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137" name="Rectangle 4136">
            <a:extLst>
              <a:ext uri="{FF2B5EF4-FFF2-40B4-BE49-F238E27FC236}">
                <a16:creationId xmlns:a16="http://schemas.microsoft.com/office/drawing/2014/main" id="{2F99531B-1681-4D6E-BECB-18325B33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139" name="Rectangle 4138">
            <a:extLst>
              <a:ext uri="{FF2B5EF4-FFF2-40B4-BE49-F238E27FC236}">
                <a16:creationId xmlns:a16="http://schemas.microsoft.com/office/drawing/2014/main" id="{624BB2CD-6033-417F-AC1C-19D1816B6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061A08-86FF-A6E6-142C-1C17BC0BF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0674" y="540167"/>
            <a:ext cx="4769893" cy="2135867"/>
          </a:xfrm>
        </p:spPr>
        <p:txBody>
          <a:bodyPr anchor="b">
            <a:normAutofit/>
          </a:bodyPr>
          <a:lstStyle/>
          <a:p>
            <a:r>
              <a:rPr lang="en-001" sz="4800" b="1"/>
              <a:t>Features – Milestone3</a:t>
            </a:r>
            <a:endParaRPr lang="zh-CN" altLang="en-US" sz="4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41" name="Rectangle 4140">
            <a:extLst>
              <a:ext uri="{FF2B5EF4-FFF2-40B4-BE49-F238E27FC236}">
                <a16:creationId xmlns:a16="http://schemas.microsoft.com/office/drawing/2014/main" id="{CE264199-3E50-4B88-85D8-BB63D0AC7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9426" y="706068"/>
            <a:ext cx="2770222" cy="658897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5" name="Picture 4" descr="A cell phone with a screen showing a device&#10;&#10;Description automatically generated">
            <a:extLst>
              <a:ext uri="{FF2B5EF4-FFF2-40B4-BE49-F238E27FC236}">
                <a16:creationId xmlns:a16="http://schemas.microsoft.com/office/drawing/2014/main" id="{DC8CC909-67FA-8534-0AB2-A06C6F27F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08" y="1243372"/>
            <a:ext cx="2241385" cy="4899202"/>
          </a:xfrm>
          <a:prstGeom prst="rect">
            <a:avLst/>
          </a:prstGeom>
        </p:spPr>
      </p:pic>
      <p:sp>
        <p:nvSpPr>
          <p:cNvPr id="4143" name="Rectangle 4142">
            <a:extLst>
              <a:ext uri="{FF2B5EF4-FFF2-40B4-BE49-F238E27FC236}">
                <a16:creationId xmlns:a16="http://schemas.microsoft.com/office/drawing/2014/main" id="{8B9C3EB9-F9BE-462B-A1DE-DE39CE031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876215" y="5486398"/>
            <a:ext cx="2770205" cy="658897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4" name="Picture 3" descr="Screens screenshot of a phone&#10;&#10;Description automatically generated">
            <a:extLst>
              <a:ext uri="{FF2B5EF4-FFF2-40B4-BE49-F238E27FC236}">
                <a16:creationId xmlns:a16="http://schemas.microsoft.com/office/drawing/2014/main" id="{59375D0B-388C-7163-183A-3AE6A64F33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223"/>
          <a:stretch/>
        </p:blipFill>
        <p:spPr>
          <a:xfrm>
            <a:off x="3173498" y="681186"/>
            <a:ext cx="2175638" cy="4924812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C85F15-2696-D17E-276D-C3F3F2996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0674" y="2880452"/>
            <a:ext cx="4769893" cy="3095445"/>
          </a:xfrm>
        </p:spPr>
        <p:txBody>
          <a:bodyPr anchor="t">
            <a:normAutofit/>
          </a:bodyPr>
          <a:lstStyle/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Tested on multiple devices</a:t>
            </a:r>
          </a:p>
          <a:p>
            <a:pPr lvl="1"/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UIScreen.main.bounds.size.width</a:t>
            </a:r>
          </a:p>
          <a:p>
            <a:endParaRPr lang="en-US" altLang="zh-CN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  <p:cxnSp>
        <p:nvCxnSpPr>
          <p:cNvPr id="4145" name="Straight Connector 4144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47" name="Straight Connector 4146">
            <a:extLst>
              <a:ext uri="{FF2B5EF4-FFF2-40B4-BE49-F238E27FC236}">
                <a16:creationId xmlns:a16="http://schemas.microsoft.com/office/drawing/2014/main" id="{25443840-A796-4C43-8DC1-1B738EFEC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5193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2456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5278130-DFE0-457B-8698-88DF69019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99531B-1681-4D6E-BECB-18325B33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BB2CD-6033-417F-AC1C-19D1816B6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E061A08-86FF-A6E6-142C-1C17BC0BF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0674" y="540167"/>
            <a:ext cx="4769893" cy="2135867"/>
          </a:xfrm>
        </p:spPr>
        <p:txBody>
          <a:bodyPr anchor="b">
            <a:normAutofit/>
          </a:bodyPr>
          <a:lstStyle/>
          <a:p>
            <a:r>
              <a:rPr lang="en-001" sz="4800" b="1"/>
              <a:t>Features – Milestone3</a:t>
            </a:r>
            <a:endParaRPr lang="zh-CN" altLang="en-US" sz="4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E264199-3E50-4B88-85D8-BB63D0AC7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9426" y="706068"/>
            <a:ext cx="2770222" cy="658897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4C71226-5F54-435C-2B8E-E6CCF3EBA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56" y="1243372"/>
            <a:ext cx="2216888" cy="489920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B9C3EB9-F9BE-462B-A1DE-DE39CE031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876215" y="5486398"/>
            <a:ext cx="2770205" cy="658897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D5B331-741C-F10C-8878-AC8125CC1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611" y="681186"/>
            <a:ext cx="2265413" cy="4924812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C85F15-2696-D17E-276D-C3F3F2996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0674" y="2880452"/>
            <a:ext cx="4769893" cy="3095445"/>
          </a:xfrm>
        </p:spPr>
        <p:txBody>
          <a:bodyPr anchor="t">
            <a:normAutofit/>
          </a:bodyPr>
          <a:lstStyle/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Select Mission with an image carousel</a:t>
            </a:r>
          </a:p>
          <a:p>
            <a:pPr lvl="1"/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SwiftUI - DragGesture</a:t>
            </a:r>
          </a:p>
          <a:p>
            <a:pPr lvl="1"/>
            <a:endParaRPr lang="en-US" altLang="zh-CN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Display information based on selection</a:t>
            </a:r>
          </a:p>
          <a:p>
            <a:endParaRPr lang="en-US" altLang="zh-CN" sz="1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80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5443840-A796-4C43-8DC1-1B738EFEC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5193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37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</TotalTime>
  <Words>238</Words>
  <Application>Microsoft Macintosh PowerPoint</Application>
  <PresentationFormat>Widescreen</PresentationFormat>
  <Paragraphs>93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等线</vt:lpstr>
      <vt:lpstr>等线 Light</vt:lpstr>
      <vt:lpstr>Arial</vt:lpstr>
      <vt:lpstr>Calibri</vt:lpstr>
      <vt:lpstr>Helvetica Neue Medium</vt:lpstr>
      <vt:lpstr>Office 主题​​</vt:lpstr>
      <vt:lpstr>Mars Len</vt:lpstr>
      <vt:lpstr>Overview</vt:lpstr>
      <vt:lpstr>Proposal – Milestone1</vt:lpstr>
      <vt:lpstr>Prototype – Milestone2</vt:lpstr>
      <vt:lpstr>Upload App Store – Milestone4</vt:lpstr>
      <vt:lpstr>Features – Milestone3</vt:lpstr>
      <vt:lpstr>Features – Milestone3</vt:lpstr>
      <vt:lpstr>Features – Milestone3</vt:lpstr>
      <vt:lpstr>Features – Milestone3</vt:lpstr>
      <vt:lpstr>Features – Milestone3</vt:lpstr>
      <vt:lpstr>Version Comparison</vt:lpstr>
      <vt:lpstr>Version Comparison</vt:lpstr>
      <vt:lpstr>Challenges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MarsLens  Business Model Canvas</dc:title>
  <dc:creator>Simon Fong</dc:creator>
  <cp:lastModifiedBy>Simon Fong</cp:lastModifiedBy>
  <cp:revision>5</cp:revision>
  <dcterms:created xsi:type="dcterms:W3CDTF">2024-02-08T15:20:30Z</dcterms:created>
  <dcterms:modified xsi:type="dcterms:W3CDTF">2024-04-19T14:00:50Z</dcterms:modified>
</cp:coreProperties>
</file>

<file path=docProps/thumbnail.jpeg>
</file>